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8EA4A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0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63510-E712-47F5-B629-19511C65D9A6}" type="datetimeFigureOut">
              <a:rPr lang="ru-RU" smtClean="0"/>
              <a:t>29.09.2017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8D60D-2927-4FB0-B60F-FFF136ECE7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8853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63510-E712-47F5-B629-19511C65D9A6}" type="datetimeFigureOut">
              <a:rPr lang="ru-RU" smtClean="0"/>
              <a:t>29.09.2017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8D60D-2927-4FB0-B60F-FFF136ECE7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385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63510-E712-47F5-B629-19511C65D9A6}" type="datetimeFigureOut">
              <a:rPr lang="ru-RU" smtClean="0"/>
              <a:t>29.09.2017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8D60D-2927-4FB0-B60F-FFF136ECE7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4455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63510-E712-47F5-B629-19511C65D9A6}" type="datetimeFigureOut">
              <a:rPr lang="ru-RU" smtClean="0"/>
              <a:t>29.09.2017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8D60D-2927-4FB0-B60F-FFF136ECE7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8290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63510-E712-47F5-B629-19511C65D9A6}" type="datetimeFigureOut">
              <a:rPr lang="ru-RU" smtClean="0"/>
              <a:t>29.09.2017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8D60D-2927-4FB0-B60F-FFF136ECE7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0461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63510-E712-47F5-B629-19511C65D9A6}" type="datetimeFigureOut">
              <a:rPr lang="ru-RU" smtClean="0"/>
              <a:t>29.09.2017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8D60D-2927-4FB0-B60F-FFF136ECE7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5575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63510-E712-47F5-B629-19511C65D9A6}" type="datetimeFigureOut">
              <a:rPr lang="ru-RU" smtClean="0"/>
              <a:t>29.09.2017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8D60D-2927-4FB0-B60F-FFF136ECE7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1379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63510-E712-47F5-B629-19511C65D9A6}" type="datetimeFigureOut">
              <a:rPr lang="ru-RU" smtClean="0"/>
              <a:t>29.09.2017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8D60D-2927-4FB0-B60F-FFF136ECE7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2983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63510-E712-47F5-B629-19511C65D9A6}" type="datetimeFigureOut">
              <a:rPr lang="ru-RU" smtClean="0"/>
              <a:t>29.09.2017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8D60D-2927-4FB0-B60F-FFF136ECE7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8675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63510-E712-47F5-B629-19511C65D9A6}" type="datetimeFigureOut">
              <a:rPr lang="ru-RU" smtClean="0"/>
              <a:t>29.09.2017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8D60D-2927-4FB0-B60F-FFF136ECE7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5280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63510-E712-47F5-B629-19511C65D9A6}" type="datetimeFigureOut">
              <a:rPr lang="ru-RU" smtClean="0"/>
              <a:t>29.09.2017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8D60D-2927-4FB0-B60F-FFF136ECE7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5738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B63510-E712-47F5-B629-19511C65D9A6}" type="datetimeFigureOut">
              <a:rPr lang="ru-RU" smtClean="0"/>
              <a:t>29.09.2017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B8D60D-2927-4FB0-B60F-FFF136ECE7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9046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03648" y="156829"/>
            <a:ext cx="59046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200" b="1" dirty="0" smtClean="0">
                <a:solidFill>
                  <a:srgbClr val="FFCC00"/>
                </a:solidFill>
                <a:latin typeface="Times New Roman" pitchFamily="18" charset="0"/>
                <a:cs typeface="Times New Roman" pitchFamily="18" charset="0"/>
              </a:rPr>
              <a:t>Класс </a:t>
            </a:r>
            <a:r>
              <a:rPr lang="kk-KZ" sz="3200" b="1" dirty="0">
                <a:solidFill>
                  <a:srgbClr val="FFCC00"/>
                </a:solidFill>
                <a:latin typeface="Times New Roman" pitchFamily="18" charset="0"/>
                <a:cs typeface="Times New Roman" pitchFamily="18" charset="0"/>
              </a:rPr>
              <a:t>әдістері</a:t>
            </a:r>
            <a:endParaRPr lang="ru-RU" sz="3200" b="1" dirty="0">
              <a:solidFill>
                <a:srgbClr val="FFCC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solidFill>
                <a:srgbClr val="FFCC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09076" y="404664"/>
            <a:ext cx="799288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endParaRPr lang="kk-KZ" sz="2400" b="1" dirty="0" smtClean="0">
              <a:solidFill>
                <a:srgbClr val="FFCC00"/>
              </a:solidFill>
            </a:endParaRPr>
          </a:p>
          <a:p>
            <a:pPr indent="457200" algn="just"/>
            <a:r>
              <a:rPr lang="kk-KZ" sz="2400" b="1" dirty="0" smtClean="0">
                <a:solidFill>
                  <a:srgbClr val="FFCC00"/>
                </a:solidFill>
              </a:rPr>
              <a:t>Әдіс </a:t>
            </a:r>
            <a:r>
              <a:rPr lang="kk-KZ" sz="2400" b="1" dirty="0">
                <a:solidFill>
                  <a:srgbClr val="FFCC00"/>
                </a:solidFill>
              </a:rPr>
              <a:t>дегеніміз – кластың деректері және әдістерімен жұмыс істеуге арналған кластың атауы бар функционалдық элемент. </a:t>
            </a:r>
            <a:endParaRPr lang="en-US" sz="2400" b="1" dirty="0" smtClean="0">
              <a:solidFill>
                <a:srgbClr val="FFCC00"/>
              </a:solidFill>
            </a:endParaRPr>
          </a:p>
          <a:p>
            <a:pPr indent="457200" algn="just"/>
            <a:r>
              <a:rPr lang="kk-KZ" sz="2400" b="1" dirty="0">
                <a:solidFill>
                  <a:srgbClr val="FFCC00"/>
                </a:solidFill>
              </a:rPr>
              <a:t>Әдіс тек бір рет сипаталады және ол кластың түрлі объекттері үшін бірнеше рет шақырылуы мүмкін. </a:t>
            </a:r>
            <a:endParaRPr lang="ru-RU" sz="2400" b="1" dirty="0">
              <a:solidFill>
                <a:srgbClr val="FFCC00"/>
              </a:solidFill>
            </a:endParaRPr>
          </a:p>
          <a:p>
            <a:pPr indent="457200" algn="just"/>
            <a:r>
              <a:rPr lang="kk-KZ" sz="2400" b="1" dirty="0">
                <a:solidFill>
                  <a:srgbClr val="FFCC00"/>
                </a:solidFill>
              </a:rPr>
              <a:t>Класс әдістерінің жалпы </a:t>
            </a:r>
            <a:r>
              <a:rPr lang="kk-KZ" sz="2400" b="1" dirty="0" smtClean="0">
                <a:solidFill>
                  <a:srgbClr val="FFCC00"/>
                </a:solidFill>
              </a:rPr>
              <a:t>жазылу</a:t>
            </a:r>
            <a:r>
              <a:rPr lang="en-US" sz="2400" b="1" dirty="0" smtClean="0">
                <a:solidFill>
                  <a:srgbClr val="FFCC00"/>
                </a:solidFill>
              </a:rPr>
              <a:t> </a:t>
            </a:r>
            <a:r>
              <a:rPr lang="ru-RU" sz="2400" b="1" dirty="0" smtClean="0">
                <a:solidFill>
                  <a:srgbClr val="FFCC00"/>
                </a:solidFill>
              </a:rPr>
              <a:t>форматы </a:t>
            </a:r>
            <a:r>
              <a:rPr lang="kk-KZ" sz="2400" b="1" dirty="0" smtClean="0">
                <a:solidFill>
                  <a:srgbClr val="FFCC00"/>
                </a:solidFill>
              </a:rPr>
              <a:t>мына </a:t>
            </a:r>
            <a:r>
              <a:rPr lang="kk-KZ" sz="2400" b="1" dirty="0">
                <a:solidFill>
                  <a:srgbClr val="FFCC00"/>
                </a:solidFill>
              </a:rPr>
              <a:t>түрде болады:</a:t>
            </a:r>
            <a:endParaRPr lang="ru-RU" sz="2400" b="1" dirty="0">
              <a:solidFill>
                <a:srgbClr val="FFCC00"/>
              </a:solidFill>
            </a:endParaRPr>
          </a:p>
          <a:p>
            <a:endParaRPr lang="ru-RU" sz="2400" b="1" dirty="0">
              <a:solidFill>
                <a:srgbClr val="FFCC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03648" y="3284984"/>
            <a:ext cx="68495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[ атрибуттар ] [ спецификаторлар ] әдіс типі </a:t>
            </a:r>
            <a:r>
              <a:rPr lang="kk-KZ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әдістің </a:t>
            </a:r>
            <a:r>
              <a:rPr lang="kk-KZ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атауы ( [ параметрлер ] )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{</a:t>
            </a:r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kk-KZ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әдістің денесі  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}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015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222" y="848440"/>
            <a:ext cx="6840760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418326" y="0"/>
            <a:ext cx="59046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200" b="1" dirty="0" smtClean="0">
                <a:solidFill>
                  <a:srgbClr val="FFCC00"/>
                </a:solidFill>
                <a:latin typeface="Times New Roman" pitchFamily="18" charset="0"/>
                <a:cs typeface="Times New Roman" pitchFamily="18" charset="0"/>
              </a:rPr>
              <a:t>Класс </a:t>
            </a:r>
            <a:r>
              <a:rPr lang="kk-KZ" sz="3200" b="1" dirty="0">
                <a:solidFill>
                  <a:srgbClr val="FFCC00"/>
                </a:solidFill>
                <a:latin typeface="Times New Roman" pitchFamily="18" charset="0"/>
                <a:cs typeface="Times New Roman" pitchFamily="18" charset="0"/>
              </a:rPr>
              <a:t>әдістері</a:t>
            </a:r>
            <a:endParaRPr lang="ru-RU" sz="3200" b="1" dirty="0">
              <a:solidFill>
                <a:srgbClr val="FFCC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solidFill>
                <a:srgbClr val="FFCC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479108"/>
            <a:ext cx="25156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4) </a:t>
            </a:r>
            <a:r>
              <a:rPr lang="kk-KZ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Массивті параметр</a:t>
            </a:r>
            <a:endParaRPr lang="ru-RU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4" y="4869160"/>
            <a:ext cx="3133725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13371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14602" y="188640"/>
            <a:ext cx="70817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This</a:t>
            </a:r>
            <a:r>
              <a:rPr lang="kk-KZ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с</a:t>
            </a:r>
            <a:r>
              <a:rPr lang="kk-KZ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ілтемесі бойынша </a:t>
            </a:r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параметр 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14602" y="908720"/>
            <a:ext cx="806489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en-US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This</a:t>
            </a:r>
            <a:r>
              <a:rPr lang="kk-KZ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арнайы </a:t>
            </a:r>
            <a:r>
              <a:rPr lang="kk-KZ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нусқағышы объект құрылған кезде автоматты түрде құрылады және осы объекттің адресін сақтайды. </a:t>
            </a:r>
          </a:p>
          <a:p>
            <a:pPr indent="457200" algn="just"/>
            <a:r>
              <a:rPr lang="kk-KZ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Кластың әрбір әдісі ағымдағы объект элементтерімен жұмыс жасауы үшін this параметрін тікелей қолдана алады.</a:t>
            </a:r>
          </a:p>
          <a:p>
            <a:pPr indent="457200" algn="just"/>
            <a:r>
              <a:rPr lang="kk-KZ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Көптеген конструкторларда объект өрістерін инициализациялау үшін this параметрі қолданылады. Авторлар класс конструкторын сипаттаған кезде формалды параметрлердің атаулары ретінде класс өрістерінің атауларын қолданады. </a:t>
            </a:r>
            <a:endParaRPr lang="kk-KZ" sz="20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Сондықтан </a:t>
            </a:r>
            <a:r>
              <a:rPr lang="kk-KZ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класс өрістері мен формалды параметрлердің атауларын ажырату үшін класс өрістері атауларының алдына this параметрі жазылады. Мысалы, </a:t>
            </a:r>
            <a:r>
              <a:rPr lang="ru-RU" sz="2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treyg</a:t>
            </a:r>
            <a:r>
              <a:rPr lang="kk-KZ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конструкторы мына түрде жазылады: </a:t>
            </a:r>
            <a:endParaRPr lang="ru-RU" sz="2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endParaRPr lang="ru-RU" sz="2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19791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14602" y="188640"/>
            <a:ext cx="84498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This</a:t>
            </a:r>
            <a:r>
              <a:rPr lang="kk-KZ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с</a:t>
            </a:r>
            <a:r>
              <a:rPr lang="kk-KZ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ілтемесі бойынша </a:t>
            </a:r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параметр 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3599353"/>
              </p:ext>
            </p:extLst>
          </p:nvPr>
        </p:nvGraphicFramePr>
        <p:xfrm>
          <a:off x="1139145" y="1772816"/>
          <a:ext cx="7200800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800"/>
              </a:tblGrid>
              <a:tr h="370840">
                <a:tc>
                  <a:txBody>
                    <a:bodyPr/>
                    <a:lstStyle/>
                    <a:p>
                      <a:r>
                        <a:rPr lang="kk-KZ" sz="2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public treyg(int a, int b, int c)</a:t>
                      </a:r>
                      <a:endParaRPr lang="ru-RU" sz="2400" b="1" kern="1200" dirty="0" smtClean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2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{</a:t>
                      </a:r>
                      <a:endParaRPr lang="ru-RU" sz="2400" b="1" kern="1200" dirty="0" smtClean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en-US" sz="2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this.a</a:t>
                      </a:r>
                      <a:r>
                        <a:rPr lang="en-US" sz="2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= a; </a:t>
                      </a:r>
                      <a:r>
                        <a:rPr lang="en-US" sz="2400" b="1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this.b</a:t>
                      </a:r>
                      <a:r>
                        <a:rPr lang="en-US" sz="2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= b; </a:t>
                      </a:r>
                      <a:r>
                        <a:rPr lang="en-US" sz="2400" b="1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this.c</a:t>
                      </a:r>
                      <a:r>
                        <a:rPr lang="en-US" sz="2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= c;</a:t>
                      </a:r>
                      <a:endParaRPr lang="ru-RU" sz="2400" b="1" kern="1200" dirty="0" smtClean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en-US" sz="2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}</a:t>
                      </a:r>
                      <a:endParaRPr lang="ru-RU" sz="2400" b="1" kern="1200" dirty="0" smtClean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827584" y="1196752"/>
            <a:ext cx="74888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kk-KZ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Мысалы, </a:t>
            </a:r>
            <a:r>
              <a:rPr lang="ru-RU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treyg</a:t>
            </a:r>
            <a:r>
              <a:rPr lang="kk-KZ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конструкторы мына түрде жазылады: 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48373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88640"/>
            <a:ext cx="74888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Мұрагерлік ұғымы</a:t>
            </a:r>
            <a:endParaRPr lang="ru-RU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953566"/>
            <a:ext cx="784887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kk-KZ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Мұрагерлік принципі объекті-бағытталған бағдарламалау тұжырымдамасында іргелі принцип болып табылады. </a:t>
            </a:r>
            <a:endParaRPr lang="kk-KZ" sz="20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Мұрагерліктің </a:t>
            </a:r>
            <a:r>
              <a:rPr lang="kk-KZ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мақсаты – құрылып қойған кластарды қайталап қолдану</a:t>
            </a:r>
            <a:r>
              <a:rPr lang="kk-KZ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457200" algn="just"/>
            <a:r>
              <a:rPr lang="kk-KZ" sz="20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Деректерді немесе әдістерді базалық кластан мұраға алатын класты </a:t>
            </a:r>
            <a:r>
              <a:rPr lang="kk-KZ" sz="2000" b="1" u="sng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туынды</a:t>
            </a:r>
            <a:r>
              <a:rPr lang="kk-KZ" sz="20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класс деп атайды.</a:t>
            </a:r>
            <a:endParaRPr lang="ru-RU" sz="20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Мұрагерлік туынды класқа өз қасиеттерін, деректерін, әдістерімен қатар базалық кластың қасиеттерін, деректерін, әдістерін қолдануға мүмкіндігін туғызады</a:t>
            </a:r>
            <a:r>
              <a:rPr lang="kk-KZ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457200" algn="just"/>
            <a:r>
              <a:rPr lang="kk-KZ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C# тілінде кластардың иерархиялық тізбегінің базалық класы – System.Object.</a:t>
            </a:r>
            <a:endParaRPr lang="ru-RU" sz="2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endParaRPr lang="ru-RU" sz="2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81459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88640"/>
            <a:ext cx="74888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Мұрагерлік ұғымы</a:t>
            </a:r>
            <a:endParaRPr lang="ru-RU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953566"/>
            <a:ext cx="784887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kk-KZ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Сонымен, мұрагерлік мына өзара байланысты мақсаттарда қолданылады:</a:t>
            </a:r>
            <a:endParaRPr lang="ru-RU" sz="2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– бағдарламада код үзінділерінің қайталануын болдырмау;</a:t>
            </a:r>
            <a:endParaRPr lang="ru-RU" sz="2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– бағдарламаның модификациясын жеңілдету;</a:t>
            </a:r>
            <a:endParaRPr lang="ru-RU" sz="2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– құрылған қосымшаны пайдаланып, жаңа қосымшаны құруды жеңілдету.</a:t>
            </a:r>
            <a:endParaRPr lang="ru-RU" sz="2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endParaRPr lang="ru-RU" sz="2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28330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88640"/>
            <a:ext cx="74888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Мұрагерлік ұғымы</a:t>
            </a:r>
            <a:endParaRPr lang="ru-RU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16483" y="711860"/>
            <a:ext cx="7848872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Жазылу</a:t>
            </a:r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форматы</a:t>
            </a:r>
          </a:p>
          <a:p>
            <a:r>
              <a:rPr lang="ru-RU" sz="32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[ </a:t>
            </a:r>
            <a:r>
              <a:rPr lang="ru-RU" sz="32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атрибут</a:t>
            </a:r>
            <a:r>
              <a:rPr lang="kk-KZ" sz="32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тар</a:t>
            </a:r>
            <a:r>
              <a:rPr lang="ru-RU" sz="32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] [ спецификатор</a:t>
            </a:r>
            <a:r>
              <a:rPr lang="kk-KZ" sz="32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лар</a:t>
            </a:r>
            <a:r>
              <a:rPr lang="ru-RU" sz="32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] </a:t>
            </a:r>
            <a:r>
              <a:rPr lang="ru-RU" sz="32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class</a:t>
            </a:r>
            <a:r>
              <a:rPr lang="ru-RU" sz="32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класс_а</a:t>
            </a:r>
            <a:r>
              <a:rPr lang="kk-KZ" sz="32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тауы</a:t>
            </a:r>
            <a:r>
              <a:rPr lang="ru-RU" sz="32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[ : баз</a:t>
            </a:r>
            <a:r>
              <a:rPr lang="kk-KZ" sz="32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алық </a:t>
            </a:r>
            <a:r>
              <a:rPr lang="ru-RU" sz="32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класс ]</a:t>
            </a:r>
          </a:p>
          <a:p>
            <a:r>
              <a:rPr lang="ru-RU" sz="32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{ </a:t>
            </a:r>
            <a:r>
              <a:rPr lang="ru-RU" sz="32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 класс</a:t>
            </a:r>
            <a:r>
              <a:rPr lang="kk-KZ" sz="32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денесі   </a:t>
            </a:r>
            <a:r>
              <a:rPr lang="ru-RU" sz="32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}</a:t>
            </a:r>
          </a:p>
          <a:p>
            <a:endParaRPr lang="ru-RU" sz="3200" b="1" dirty="0" smtClean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err="1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kk-KZ" sz="3200" b="1" dirty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3200" b="1" dirty="0" smtClean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public </a:t>
            </a:r>
            <a:r>
              <a:rPr lang="en-US" sz="3200" b="1" dirty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class </a:t>
            </a:r>
            <a:r>
              <a:rPr lang="en-US" sz="3200" b="1" dirty="0" err="1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otr</a:t>
            </a:r>
            <a:r>
              <a:rPr lang="en-US" sz="3200" b="1" dirty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3200" b="1" dirty="0" err="1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tka</a:t>
            </a:r>
            <a:endParaRPr lang="ru-RU" sz="3200" b="1" dirty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{ </a:t>
            </a:r>
            <a:r>
              <a:rPr lang="ru-RU" sz="3200" b="1" dirty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класс</a:t>
            </a:r>
            <a:r>
              <a:rPr lang="kk-KZ" sz="3200" b="1" dirty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 денесі</a:t>
            </a:r>
            <a:r>
              <a:rPr lang="en-US" sz="3200" b="1" dirty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 }</a:t>
            </a:r>
            <a:endParaRPr lang="ru-RU" sz="3200" b="1" dirty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2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endParaRPr lang="ru-RU" sz="2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32507" y="4643582"/>
            <a:ext cx="76328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kk-KZ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Егер базалық кластың атауы көрсетілмесе, онда базалық класс болып System.Object класы есептеледі.</a:t>
            </a:r>
            <a:endParaRPr lang="ru-RU" sz="2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3058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836712"/>
            <a:ext cx="8229600" cy="4525963"/>
          </a:xfrm>
        </p:spPr>
        <p:txBody>
          <a:bodyPr>
            <a:normAutofit fontScale="85000" lnSpcReduction="20000"/>
          </a:bodyPr>
          <a:lstStyle/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kk-KZ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С# тілінде әдістердің келесі параметрлері бар: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lnSpc>
                <a:spcPct val="120000"/>
              </a:lnSpc>
              <a:spcBef>
                <a:spcPts val="0"/>
              </a:spcBef>
              <a:buFont typeface="+mj-lt"/>
              <a:buAutoNum type="arabicParenR"/>
            </a:pPr>
            <a:r>
              <a:rPr lang="kk-KZ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мәндерді </a:t>
            </a:r>
            <a:r>
              <a:rPr lang="kk-KZ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анықтайтын параметрлер (мәндік параметрлер, яғни әдіс қабылдайтын кіріс параметрлер);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lnSpc>
                <a:spcPct val="120000"/>
              </a:lnSpc>
              <a:spcBef>
                <a:spcPts val="0"/>
              </a:spcBef>
              <a:buFont typeface="+mj-lt"/>
              <a:buAutoNum type="arabicParenR"/>
            </a:pPr>
            <a:r>
              <a:rPr lang="kk-KZ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сілтемелік параметрлер (ref қызметтік сөзімен белгіленеді);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lnSpc>
                <a:spcPct val="120000"/>
              </a:lnSpc>
              <a:spcBef>
                <a:spcPts val="0"/>
              </a:spcBef>
              <a:buFont typeface="+mj-lt"/>
              <a:buAutoNum type="arabicParenR"/>
            </a:pPr>
            <a:r>
              <a:rPr lang="kk-KZ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шығыстық </a:t>
            </a:r>
            <a:r>
              <a:rPr lang="kk-KZ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параметрлер (out қызметтік сөзімен белгіленеді);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lnSpc>
                <a:spcPct val="120000"/>
              </a:lnSpc>
              <a:spcBef>
                <a:spcPts val="0"/>
              </a:spcBef>
              <a:buFont typeface="+mj-lt"/>
              <a:buAutoNum type="arabicParenR"/>
            </a:pPr>
            <a:r>
              <a:rPr lang="kk-KZ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массивті </a:t>
            </a:r>
            <a:r>
              <a:rPr lang="kk-KZ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параметр (params қызметтік сөзімен белгіленеді).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03648" y="116632"/>
            <a:ext cx="59046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200" b="1" dirty="0" smtClean="0">
                <a:solidFill>
                  <a:srgbClr val="FFCC00"/>
                </a:solidFill>
                <a:latin typeface="Times New Roman" pitchFamily="18" charset="0"/>
                <a:cs typeface="Times New Roman" pitchFamily="18" charset="0"/>
              </a:rPr>
              <a:t>Класс </a:t>
            </a:r>
            <a:r>
              <a:rPr lang="kk-KZ" sz="3200" b="1" dirty="0">
                <a:solidFill>
                  <a:srgbClr val="FFCC00"/>
                </a:solidFill>
                <a:latin typeface="Times New Roman" pitchFamily="18" charset="0"/>
                <a:cs typeface="Times New Roman" pitchFamily="18" charset="0"/>
              </a:rPr>
              <a:t>әдістері</a:t>
            </a:r>
            <a:endParaRPr lang="ru-RU" sz="3200" b="1" dirty="0">
              <a:solidFill>
                <a:srgbClr val="FFCC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solidFill>
                <a:srgbClr val="FFCC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56075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03648" y="116632"/>
            <a:ext cx="59046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200" b="1" dirty="0" smtClean="0">
                <a:solidFill>
                  <a:srgbClr val="FFCC00"/>
                </a:solidFill>
                <a:latin typeface="Times New Roman" pitchFamily="18" charset="0"/>
                <a:cs typeface="Times New Roman" pitchFamily="18" charset="0"/>
              </a:rPr>
              <a:t>Класс </a:t>
            </a:r>
            <a:r>
              <a:rPr lang="kk-KZ" sz="3200" b="1" dirty="0">
                <a:solidFill>
                  <a:srgbClr val="FFCC00"/>
                </a:solidFill>
                <a:latin typeface="Times New Roman" pitchFamily="18" charset="0"/>
                <a:cs typeface="Times New Roman" pitchFamily="18" charset="0"/>
              </a:rPr>
              <a:t>әдістері</a:t>
            </a:r>
            <a:endParaRPr lang="ru-RU" sz="3200" b="1" dirty="0">
              <a:solidFill>
                <a:srgbClr val="FFCC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solidFill>
                <a:srgbClr val="FFCC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908720"/>
            <a:ext cx="813690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kk-KZ" sz="24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kk-KZ" sz="24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Мәндік параметрлер</a:t>
            </a:r>
            <a:r>
              <a:rPr lang="kk-KZ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(мәндерді </a:t>
            </a:r>
            <a:r>
              <a:rPr lang="kk-KZ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анықтайтын </a:t>
            </a:r>
            <a:r>
              <a:rPr lang="kk-KZ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параметрлер).</a:t>
            </a:r>
          </a:p>
          <a:p>
            <a:pPr indent="457200" algn="just"/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Мәндерді </a:t>
            </a:r>
            <a:r>
              <a:rPr lang="kk-KZ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анықтайтын параметрлерде қызметтік сөз болмайды.</a:t>
            </a:r>
            <a:endParaRPr lang="ru-RU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Егер әдісте мәндерді анықтайтын параметрлер жарияланса, онда бұл әдістің кейбір айнымалылар көшірмелерін өз құзырына алғандығын көрсетеді. </a:t>
            </a:r>
            <a:endParaRPr lang="en-US" sz="24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Әдіс </a:t>
            </a:r>
            <a:r>
              <a:rPr lang="kk-KZ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осы көшірмелердің мәнін өзгерте алады, бірақ олардың түпнұсқасы/оригинал (бағдарламада) өзгермеген қалыпта қалады. </a:t>
            </a:r>
            <a:endParaRPr lang="en-US" sz="24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Әдістің </a:t>
            </a:r>
            <a:r>
              <a:rPr lang="kk-KZ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жұмысы аяқталғаннан кейін мәндерді анықтайтын параметрлер (мәндік параметрлер) компьютер жадысынан жойылады.</a:t>
            </a:r>
            <a:endParaRPr lang="ru-RU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1014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03648" y="116632"/>
            <a:ext cx="5904656" cy="861774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/>
            <a:r>
              <a:rPr lang="kk-KZ" sz="3200" b="1" dirty="0" smtClean="0">
                <a:solidFill>
                  <a:srgbClr val="FFCC00"/>
                </a:solidFill>
                <a:latin typeface="Times New Roman" pitchFamily="18" charset="0"/>
                <a:cs typeface="Times New Roman" pitchFamily="18" charset="0"/>
              </a:rPr>
              <a:t>Класс </a:t>
            </a:r>
            <a:r>
              <a:rPr lang="kk-KZ" sz="3200" b="1" dirty="0">
                <a:solidFill>
                  <a:srgbClr val="FFCC00"/>
                </a:solidFill>
                <a:latin typeface="Times New Roman" pitchFamily="18" charset="0"/>
                <a:cs typeface="Times New Roman" pitchFamily="18" charset="0"/>
              </a:rPr>
              <a:t>әдістері</a:t>
            </a:r>
            <a:endParaRPr lang="ru-RU" sz="3200" b="1" dirty="0">
              <a:solidFill>
                <a:srgbClr val="FFCC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solidFill>
                <a:srgbClr val="FFCC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7556" y="461766"/>
            <a:ext cx="81369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kk-KZ" sz="24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kk-KZ" sz="24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Мәндік параметрлер</a:t>
            </a:r>
            <a:endParaRPr lang="ru-RU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47519"/>
            <a:ext cx="8136904" cy="5214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Выноска 1 (граница и черта) 6"/>
          <p:cNvSpPr/>
          <p:nvPr/>
        </p:nvSpPr>
        <p:spPr>
          <a:xfrm>
            <a:off x="2630980" y="2456456"/>
            <a:ext cx="4870296" cy="360041"/>
          </a:xfrm>
          <a:prstGeom prst="accentBorderCallout1">
            <a:avLst>
              <a:gd name="adj1" fmla="val 52158"/>
              <a:gd name="adj2" fmla="val -357"/>
              <a:gd name="adj3" fmla="val 234642"/>
              <a:gd name="adj4" fmla="val -10601"/>
            </a:avLst>
          </a:prstGeom>
          <a:solidFill>
            <a:srgbClr val="0070C0"/>
          </a:solidFill>
          <a:ln>
            <a:solidFill>
              <a:schemeClr val="tx1"/>
            </a:solidFill>
            <a:tailEnd type="triangle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36000" tIns="144000" rIns="0" bIns="0" rtlCol="0" anchor="ctr">
            <a:noAutofit/>
          </a:bodyPr>
          <a:lstStyle/>
          <a:p>
            <a:r>
              <a:rPr lang="ru-RU" sz="1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 n </a:t>
            </a:r>
            <a:r>
              <a:rPr lang="ru-RU" sz="16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айнымалысының</a:t>
            </a:r>
            <a:r>
              <a:rPr lang="ru-RU" sz="1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мәні</a:t>
            </a:r>
            <a:r>
              <a:rPr lang="ru-RU" sz="1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x </a:t>
            </a:r>
            <a:r>
              <a:rPr lang="ru-RU" sz="16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параметріне</a:t>
            </a:r>
            <a:r>
              <a:rPr lang="ru-RU" sz="1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көшіріледі</a:t>
            </a:r>
            <a:r>
              <a:rPr lang="ru-RU" sz="1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sz="1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67474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03648" y="116632"/>
            <a:ext cx="59046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200" b="1" dirty="0" smtClean="0">
                <a:solidFill>
                  <a:srgbClr val="FFCC00"/>
                </a:solidFill>
                <a:latin typeface="Times New Roman" pitchFamily="18" charset="0"/>
                <a:cs typeface="Times New Roman" pitchFamily="18" charset="0"/>
              </a:rPr>
              <a:t>Класс </a:t>
            </a:r>
            <a:r>
              <a:rPr lang="kk-KZ" sz="3200" b="1" dirty="0">
                <a:solidFill>
                  <a:srgbClr val="FFCC00"/>
                </a:solidFill>
                <a:latin typeface="Times New Roman" pitchFamily="18" charset="0"/>
                <a:cs typeface="Times New Roman" pitchFamily="18" charset="0"/>
              </a:rPr>
              <a:t>әдістері</a:t>
            </a:r>
            <a:endParaRPr lang="ru-RU" sz="3200" b="1" dirty="0">
              <a:solidFill>
                <a:srgbClr val="FFCC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solidFill>
                <a:srgbClr val="FFCC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692174"/>
            <a:ext cx="813690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en-US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kk-KZ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Сілтемелік параметрлер</a:t>
            </a:r>
            <a:r>
              <a:rPr lang="en-US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(ref қызметтік сөзімен белгіленеді)</a:t>
            </a:r>
            <a:r>
              <a:rPr lang="en-US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Егер әдісте сілтемелік параметрлер жарияланған болса, онда әдіс сәйкес айнымалылардың адресін өз құзырына алады және оларды өз алгоритмі бойынша қолдана алады (жаңа мәндерді жаза және оқи алады).</a:t>
            </a:r>
            <a:endParaRPr lang="ru-RU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01059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03648" y="116632"/>
            <a:ext cx="5904656" cy="861774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/>
            <a:r>
              <a:rPr lang="kk-KZ" sz="3200" b="1" dirty="0" smtClean="0">
                <a:solidFill>
                  <a:srgbClr val="FFCC00"/>
                </a:solidFill>
                <a:latin typeface="Times New Roman" pitchFamily="18" charset="0"/>
                <a:cs typeface="Times New Roman" pitchFamily="18" charset="0"/>
              </a:rPr>
              <a:t>Класс </a:t>
            </a:r>
            <a:r>
              <a:rPr lang="kk-KZ" sz="3200" b="1" dirty="0">
                <a:solidFill>
                  <a:srgbClr val="FFCC00"/>
                </a:solidFill>
                <a:latin typeface="Times New Roman" pitchFamily="18" charset="0"/>
                <a:cs typeface="Times New Roman" pitchFamily="18" charset="0"/>
              </a:rPr>
              <a:t>әдістері</a:t>
            </a:r>
            <a:endParaRPr lang="ru-RU" sz="3200" b="1" dirty="0">
              <a:solidFill>
                <a:srgbClr val="FFCC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solidFill>
                <a:srgbClr val="FFCC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8998" y="540296"/>
            <a:ext cx="84914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en-US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kk-KZ" sz="24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Сілтемелік</a:t>
            </a:r>
            <a:r>
              <a:rPr lang="kk-KZ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параметрлер</a:t>
            </a:r>
            <a:r>
              <a:rPr lang="kk-KZ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kk-KZ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ref қызметтік сөзімен белгіленеді)</a:t>
            </a:r>
            <a:endParaRPr lang="ru-RU" sz="20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endParaRPr lang="ru-RU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399" y="995531"/>
            <a:ext cx="8241645" cy="5450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Выноска 1 (граница и черта) 6"/>
          <p:cNvSpPr/>
          <p:nvPr/>
        </p:nvSpPr>
        <p:spPr>
          <a:xfrm>
            <a:off x="5508104" y="3023393"/>
            <a:ext cx="2304256" cy="287512"/>
          </a:xfrm>
          <a:prstGeom prst="accentBorderCallout1">
            <a:avLst>
              <a:gd name="adj1" fmla="val 52158"/>
              <a:gd name="adj2" fmla="val -357"/>
              <a:gd name="adj3" fmla="val 279033"/>
              <a:gd name="adj4" fmla="val -109679"/>
            </a:avLst>
          </a:prstGeom>
          <a:solidFill>
            <a:srgbClr val="0070C0"/>
          </a:solidFill>
          <a:ln>
            <a:solidFill>
              <a:schemeClr val="tx1"/>
            </a:solidFill>
            <a:tailEnd type="triangle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14400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kk-KZ" sz="1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1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1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айнымалысына</a:t>
            </a:r>
            <a:r>
              <a:rPr lang="ru-RU" sz="1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сілтеме</a:t>
            </a:r>
            <a:endParaRPr lang="ru-RU" sz="1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Выноска 1 (граница и черта) 10"/>
          <p:cNvSpPr/>
          <p:nvPr/>
        </p:nvSpPr>
        <p:spPr>
          <a:xfrm>
            <a:off x="2922687" y="2917952"/>
            <a:ext cx="1865730" cy="388939"/>
          </a:xfrm>
          <a:prstGeom prst="accentBorderCallout1">
            <a:avLst>
              <a:gd name="adj1" fmla="val 52158"/>
              <a:gd name="adj2" fmla="val -357"/>
              <a:gd name="adj3" fmla="val 97095"/>
              <a:gd name="adj4" fmla="val -24321"/>
            </a:avLst>
          </a:prstGeom>
          <a:solidFill>
            <a:srgbClr val="0070C0"/>
          </a:solidFill>
          <a:ln>
            <a:solidFill>
              <a:schemeClr val="tx1"/>
            </a:solidFill>
            <a:tailEnd type="triangle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14400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kk-KZ" sz="1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1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1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 </a:t>
            </a:r>
            <a:r>
              <a:rPr lang="ru-RU" sz="1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айнымалысын</a:t>
            </a:r>
            <a:r>
              <a:rPr lang="ru-RU" sz="1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инициализациялау</a:t>
            </a:r>
            <a:r>
              <a:rPr lang="ru-RU" sz="1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керек</a:t>
            </a:r>
            <a:endParaRPr lang="ru-RU" sz="1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93582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03648" y="116632"/>
            <a:ext cx="59046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200" b="1" dirty="0" smtClean="0">
                <a:solidFill>
                  <a:srgbClr val="FFCC00"/>
                </a:solidFill>
                <a:latin typeface="Times New Roman" pitchFamily="18" charset="0"/>
                <a:cs typeface="Times New Roman" pitchFamily="18" charset="0"/>
              </a:rPr>
              <a:t>Класс </a:t>
            </a:r>
            <a:r>
              <a:rPr lang="kk-KZ" sz="3200" b="1" dirty="0">
                <a:solidFill>
                  <a:srgbClr val="FFCC00"/>
                </a:solidFill>
                <a:latin typeface="Times New Roman" pitchFamily="18" charset="0"/>
                <a:cs typeface="Times New Roman" pitchFamily="18" charset="0"/>
              </a:rPr>
              <a:t>әдістері</a:t>
            </a:r>
            <a:endParaRPr lang="ru-RU" sz="3200" b="1" dirty="0">
              <a:solidFill>
                <a:srgbClr val="FFCC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solidFill>
                <a:srgbClr val="FFCC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692174"/>
            <a:ext cx="8136904" cy="356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ru-RU" sz="24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kk-KZ" sz="24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ығыстық параметрлер </a:t>
            </a:r>
            <a:r>
              <a:rPr lang="kk-KZ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(out қызметтік сөзімен белгіленеді);</a:t>
            </a:r>
            <a:endParaRPr lang="ru-RU" sz="24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Әдістің шығыстық параметрлері қосымшаға нәтижелерді жеткізу/қайтару үшін арналған. </a:t>
            </a:r>
            <a:endParaRPr lang="kk-KZ" sz="24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Әдіс </a:t>
            </a:r>
            <a:r>
              <a:rPr lang="kk-KZ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денесіндегі шығыстық параметрлерге белгілі бір мәндер міндетті </a:t>
            </a:r>
            <a:r>
              <a:rPr lang="kk-KZ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түрде </a:t>
            </a:r>
            <a:r>
              <a:rPr lang="kk-KZ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меншіктелуі тиіс, әйтпесе программа компиляциясы кезінде қате кеткені туралы хабар шығады.</a:t>
            </a:r>
            <a:endParaRPr lang="ru-RU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27896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03648" y="116632"/>
            <a:ext cx="5904656" cy="861774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/>
            <a:r>
              <a:rPr lang="kk-KZ" sz="3200" b="1" dirty="0" smtClean="0">
                <a:solidFill>
                  <a:srgbClr val="FFCC00"/>
                </a:solidFill>
                <a:latin typeface="Times New Roman" pitchFamily="18" charset="0"/>
                <a:cs typeface="Times New Roman" pitchFamily="18" charset="0"/>
              </a:rPr>
              <a:t>Класс </a:t>
            </a:r>
            <a:r>
              <a:rPr lang="kk-KZ" sz="3200" b="1" dirty="0">
                <a:solidFill>
                  <a:srgbClr val="FFCC00"/>
                </a:solidFill>
                <a:latin typeface="Times New Roman" pitchFamily="18" charset="0"/>
                <a:cs typeface="Times New Roman" pitchFamily="18" charset="0"/>
              </a:rPr>
              <a:t>әдістері</a:t>
            </a:r>
            <a:endParaRPr lang="ru-RU" sz="3200" b="1" dirty="0">
              <a:solidFill>
                <a:srgbClr val="FFCC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solidFill>
                <a:srgbClr val="FFCC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8998" y="540296"/>
            <a:ext cx="8491474" cy="9400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n-US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sz="2400" b="1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kk-KZ" sz="2400" b="1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ығыстық параметрлер </a:t>
            </a:r>
            <a:r>
              <a:rPr lang="kk-KZ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(out қызметтік сөзімен белгіленеді);</a:t>
            </a:r>
            <a:endParaRPr lang="ru-RU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137" y="1417574"/>
            <a:ext cx="6696743" cy="3857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Выноска 1 (граница и черта) 6"/>
          <p:cNvSpPr/>
          <p:nvPr/>
        </p:nvSpPr>
        <p:spPr>
          <a:xfrm>
            <a:off x="4349874" y="1663129"/>
            <a:ext cx="2376264" cy="504055"/>
          </a:xfrm>
          <a:prstGeom prst="accentBorderCallout1">
            <a:avLst>
              <a:gd name="adj1" fmla="val 52158"/>
              <a:gd name="adj2" fmla="val -357"/>
              <a:gd name="adj3" fmla="val 150930"/>
              <a:gd name="adj4" fmla="val -92178"/>
            </a:avLst>
          </a:prstGeom>
          <a:solidFill>
            <a:srgbClr val="0070C0"/>
          </a:solidFill>
          <a:ln>
            <a:solidFill>
              <a:schemeClr val="tx1"/>
            </a:solidFill>
            <a:tailEnd type="triangle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k-KZ" sz="1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параметрге   мән  меншіктелуі  тиіс </a:t>
            </a:r>
            <a:endParaRPr lang="ru-RU" sz="1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Выноска 1 (граница и черта) 7"/>
          <p:cNvSpPr/>
          <p:nvPr/>
        </p:nvSpPr>
        <p:spPr>
          <a:xfrm>
            <a:off x="4374257" y="2563221"/>
            <a:ext cx="2376264" cy="579430"/>
          </a:xfrm>
          <a:prstGeom prst="accentBorderCallout1">
            <a:avLst>
              <a:gd name="adj1" fmla="val 52158"/>
              <a:gd name="adj2" fmla="val -357"/>
              <a:gd name="adj3" fmla="val 161339"/>
              <a:gd name="adj4" fmla="val -85009"/>
            </a:avLst>
          </a:prstGeom>
          <a:solidFill>
            <a:srgbClr val="0070C0"/>
          </a:solidFill>
          <a:ln>
            <a:solidFill>
              <a:schemeClr val="tx1"/>
            </a:solidFill>
            <a:tailEnd type="triangle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144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k-KZ" sz="1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4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айнымалы</a:t>
            </a:r>
            <a:r>
              <a:rPr lang="ru-RU" sz="1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инициализацияланбаған</a:t>
            </a:r>
            <a:r>
              <a:rPr lang="ru-RU" sz="1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39237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26307" y="764704"/>
            <a:ext cx="8280920" cy="21421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kk-KZ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)  </a:t>
            </a:r>
            <a:r>
              <a:rPr lang="kk-KZ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Массивті параметр </a:t>
            </a:r>
            <a:r>
              <a:rPr lang="kk-KZ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(params қызметтік сөзімен белгіленеді).  </a:t>
            </a:r>
          </a:p>
          <a:p>
            <a:pPr indent="457200" algn="just"/>
            <a:r>
              <a:rPr lang="kk-KZ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Әдістегі </a:t>
            </a:r>
            <a:r>
              <a:rPr lang="kk-KZ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жарияланған массивті параметр айнымалылардың кез келген санымен жұмыс жасауға арналған. </a:t>
            </a:r>
            <a:endParaRPr lang="en-US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params </a:t>
            </a:r>
            <a:r>
              <a:rPr lang="kk-KZ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қызметтік сөзінен кейін тұрған формалды параметр кез келген өлшемді деректер массивімен сәйкестікке келтіріледі.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lnSpc>
                <a:spcPct val="120000"/>
              </a:lnSpc>
              <a:spcBef>
                <a:spcPts val="0"/>
              </a:spcBef>
              <a:buFont typeface="+mj-lt"/>
              <a:buAutoNum type="arabicParenR"/>
            </a:pPr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03648" y="116632"/>
            <a:ext cx="59046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200" b="1" dirty="0" smtClean="0">
                <a:solidFill>
                  <a:srgbClr val="FFCC00"/>
                </a:solidFill>
                <a:latin typeface="Times New Roman" pitchFamily="18" charset="0"/>
                <a:cs typeface="Times New Roman" pitchFamily="18" charset="0"/>
              </a:rPr>
              <a:t>Класс </a:t>
            </a:r>
            <a:r>
              <a:rPr lang="kk-KZ" sz="3200" b="1" dirty="0">
                <a:solidFill>
                  <a:srgbClr val="FFCC00"/>
                </a:solidFill>
                <a:latin typeface="Times New Roman" pitchFamily="18" charset="0"/>
                <a:cs typeface="Times New Roman" pitchFamily="18" charset="0"/>
              </a:rPr>
              <a:t>әдістері</a:t>
            </a:r>
            <a:endParaRPr lang="ru-RU" sz="3200" b="1" dirty="0">
              <a:solidFill>
                <a:srgbClr val="FFCC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solidFill>
                <a:srgbClr val="FFCC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61171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Тема Office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Апекс">
    <a:dk1>
      <a:sysClr val="windowText" lastClr="000000"/>
    </a:dk1>
    <a:lt1>
      <a:sysClr val="window" lastClr="FFFFFF"/>
    </a:lt1>
    <a:dk2>
      <a:srgbClr val="69676D"/>
    </a:dk2>
    <a:lt2>
      <a:srgbClr val="C9C2D1"/>
    </a:lt2>
    <a:accent1>
      <a:srgbClr val="CEB966"/>
    </a:accent1>
    <a:accent2>
      <a:srgbClr val="9CB084"/>
    </a:accent2>
    <a:accent3>
      <a:srgbClr val="6BB1C9"/>
    </a:accent3>
    <a:accent4>
      <a:srgbClr val="6585CF"/>
    </a:accent4>
    <a:accent5>
      <a:srgbClr val="7E6BC9"/>
    </a:accent5>
    <a:accent6>
      <a:srgbClr val="A379BB"/>
    </a:accent6>
    <a:hlink>
      <a:srgbClr val="410082"/>
    </a:hlink>
    <a:folHlink>
      <a:srgbClr val="932968"/>
    </a:folHlink>
  </a:clrScheme>
</a:themeOverride>
</file>

<file path=ppt/theme/themeOverride10.xml><?xml version="1.0" encoding="utf-8"?>
<a:themeOverride xmlns:a="http://schemas.openxmlformats.org/drawingml/2006/main">
  <a:clrScheme name="Апекс">
    <a:dk1>
      <a:sysClr val="windowText" lastClr="000000"/>
    </a:dk1>
    <a:lt1>
      <a:sysClr val="window" lastClr="FFFFFF"/>
    </a:lt1>
    <a:dk2>
      <a:srgbClr val="69676D"/>
    </a:dk2>
    <a:lt2>
      <a:srgbClr val="C9C2D1"/>
    </a:lt2>
    <a:accent1>
      <a:srgbClr val="CEB966"/>
    </a:accent1>
    <a:accent2>
      <a:srgbClr val="9CB084"/>
    </a:accent2>
    <a:accent3>
      <a:srgbClr val="6BB1C9"/>
    </a:accent3>
    <a:accent4>
      <a:srgbClr val="6585CF"/>
    </a:accent4>
    <a:accent5>
      <a:srgbClr val="7E6BC9"/>
    </a:accent5>
    <a:accent6>
      <a:srgbClr val="A379BB"/>
    </a:accent6>
    <a:hlink>
      <a:srgbClr val="410082"/>
    </a:hlink>
    <a:folHlink>
      <a:srgbClr val="932968"/>
    </a:folHlink>
  </a:clrScheme>
</a:themeOverride>
</file>

<file path=ppt/theme/themeOverride11.xml><?xml version="1.0" encoding="utf-8"?>
<a:themeOverride xmlns:a="http://schemas.openxmlformats.org/drawingml/2006/main">
  <a:clrScheme name="Апекс">
    <a:dk1>
      <a:sysClr val="windowText" lastClr="000000"/>
    </a:dk1>
    <a:lt1>
      <a:sysClr val="window" lastClr="FFFFFF"/>
    </a:lt1>
    <a:dk2>
      <a:srgbClr val="69676D"/>
    </a:dk2>
    <a:lt2>
      <a:srgbClr val="C9C2D1"/>
    </a:lt2>
    <a:accent1>
      <a:srgbClr val="CEB966"/>
    </a:accent1>
    <a:accent2>
      <a:srgbClr val="9CB084"/>
    </a:accent2>
    <a:accent3>
      <a:srgbClr val="6BB1C9"/>
    </a:accent3>
    <a:accent4>
      <a:srgbClr val="6585CF"/>
    </a:accent4>
    <a:accent5>
      <a:srgbClr val="7E6BC9"/>
    </a:accent5>
    <a:accent6>
      <a:srgbClr val="A379BB"/>
    </a:accent6>
    <a:hlink>
      <a:srgbClr val="410082"/>
    </a:hlink>
    <a:folHlink>
      <a:srgbClr val="932968"/>
    </a:folHlink>
  </a:clrScheme>
</a:themeOverride>
</file>

<file path=ppt/theme/themeOverride12.xml><?xml version="1.0" encoding="utf-8"?>
<a:themeOverride xmlns:a="http://schemas.openxmlformats.org/drawingml/2006/main">
  <a:clrScheme name="Апекс">
    <a:dk1>
      <a:sysClr val="windowText" lastClr="000000"/>
    </a:dk1>
    <a:lt1>
      <a:sysClr val="window" lastClr="FFFFFF"/>
    </a:lt1>
    <a:dk2>
      <a:srgbClr val="69676D"/>
    </a:dk2>
    <a:lt2>
      <a:srgbClr val="C9C2D1"/>
    </a:lt2>
    <a:accent1>
      <a:srgbClr val="CEB966"/>
    </a:accent1>
    <a:accent2>
      <a:srgbClr val="9CB084"/>
    </a:accent2>
    <a:accent3>
      <a:srgbClr val="6BB1C9"/>
    </a:accent3>
    <a:accent4>
      <a:srgbClr val="6585CF"/>
    </a:accent4>
    <a:accent5>
      <a:srgbClr val="7E6BC9"/>
    </a:accent5>
    <a:accent6>
      <a:srgbClr val="A379BB"/>
    </a:accent6>
    <a:hlink>
      <a:srgbClr val="410082"/>
    </a:hlink>
    <a:folHlink>
      <a:srgbClr val="932968"/>
    </a:folHlink>
  </a:clrScheme>
</a:themeOverride>
</file>

<file path=ppt/theme/themeOverride13.xml><?xml version="1.0" encoding="utf-8"?>
<a:themeOverride xmlns:a="http://schemas.openxmlformats.org/drawingml/2006/main">
  <a:clrScheme name="Апекс">
    <a:dk1>
      <a:sysClr val="windowText" lastClr="000000"/>
    </a:dk1>
    <a:lt1>
      <a:sysClr val="window" lastClr="FFFFFF"/>
    </a:lt1>
    <a:dk2>
      <a:srgbClr val="69676D"/>
    </a:dk2>
    <a:lt2>
      <a:srgbClr val="C9C2D1"/>
    </a:lt2>
    <a:accent1>
      <a:srgbClr val="CEB966"/>
    </a:accent1>
    <a:accent2>
      <a:srgbClr val="9CB084"/>
    </a:accent2>
    <a:accent3>
      <a:srgbClr val="6BB1C9"/>
    </a:accent3>
    <a:accent4>
      <a:srgbClr val="6585CF"/>
    </a:accent4>
    <a:accent5>
      <a:srgbClr val="7E6BC9"/>
    </a:accent5>
    <a:accent6>
      <a:srgbClr val="A379BB"/>
    </a:accent6>
    <a:hlink>
      <a:srgbClr val="410082"/>
    </a:hlink>
    <a:folHlink>
      <a:srgbClr val="932968"/>
    </a:folHlink>
  </a:clrScheme>
</a:themeOverride>
</file>

<file path=ppt/theme/themeOverride14.xml><?xml version="1.0" encoding="utf-8"?>
<a:themeOverride xmlns:a="http://schemas.openxmlformats.org/drawingml/2006/main">
  <a:clrScheme name="Апекс">
    <a:dk1>
      <a:sysClr val="windowText" lastClr="000000"/>
    </a:dk1>
    <a:lt1>
      <a:sysClr val="window" lastClr="FFFFFF"/>
    </a:lt1>
    <a:dk2>
      <a:srgbClr val="69676D"/>
    </a:dk2>
    <a:lt2>
      <a:srgbClr val="C9C2D1"/>
    </a:lt2>
    <a:accent1>
      <a:srgbClr val="CEB966"/>
    </a:accent1>
    <a:accent2>
      <a:srgbClr val="9CB084"/>
    </a:accent2>
    <a:accent3>
      <a:srgbClr val="6BB1C9"/>
    </a:accent3>
    <a:accent4>
      <a:srgbClr val="6585CF"/>
    </a:accent4>
    <a:accent5>
      <a:srgbClr val="7E6BC9"/>
    </a:accent5>
    <a:accent6>
      <a:srgbClr val="A379BB"/>
    </a:accent6>
    <a:hlink>
      <a:srgbClr val="410082"/>
    </a:hlink>
    <a:folHlink>
      <a:srgbClr val="932968"/>
    </a:folHlink>
  </a:clrScheme>
</a:themeOverride>
</file>

<file path=ppt/theme/themeOverride2.xml><?xml version="1.0" encoding="utf-8"?>
<a:themeOverride xmlns:a="http://schemas.openxmlformats.org/drawingml/2006/main">
  <a:clrScheme name="Апекс">
    <a:dk1>
      <a:sysClr val="windowText" lastClr="000000"/>
    </a:dk1>
    <a:lt1>
      <a:sysClr val="window" lastClr="FFFFFF"/>
    </a:lt1>
    <a:dk2>
      <a:srgbClr val="69676D"/>
    </a:dk2>
    <a:lt2>
      <a:srgbClr val="C9C2D1"/>
    </a:lt2>
    <a:accent1>
      <a:srgbClr val="CEB966"/>
    </a:accent1>
    <a:accent2>
      <a:srgbClr val="9CB084"/>
    </a:accent2>
    <a:accent3>
      <a:srgbClr val="6BB1C9"/>
    </a:accent3>
    <a:accent4>
      <a:srgbClr val="6585CF"/>
    </a:accent4>
    <a:accent5>
      <a:srgbClr val="7E6BC9"/>
    </a:accent5>
    <a:accent6>
      <a:srgbClr val="A379BB"/>
    </a:accent6>
    <a:hlink>
      <a:srgbClr val="410082"/>
    </a:hlink>
    <a:folHlink>
      <a:srgbClr val="932968"/>
    </a:folHlink>
  </a:clrScheme>
</a:themeOverride>
</file>

<file path=ppt/theme/themeOverride3.xml><?xml version="1.0" encoding="utf-8"?>
<a:themeOverride xmlns:a="http://schemas.openxmlformats.org/drawingml/2006/main">
  <a:clrScheme name="Апекс">
    <a:dk1>
      <a:sysClr val="windowText" lastClr="000000"/>
    </a:dk1>
    <a:lt1>
      <a:sysClr val="window" lastClr="FFFFFF"/>
    </a:lt1>
    <a:dk2>
      <a:srgbClr val="69676D"/>
    </a:dk2>
    <a:lt2>
      <a:srgbClr val="C9C2D1"/>
    </a:lt2>
    <a:accent1>
      <a:srgbClr val="CEB966"/>
    </a:accent1>
    <a:accent2>
      <a:srgbClr val="9CB084"/>
    </a:accent2>
    <a:accent3>
      <a:srgbClr val="6BB1C9"/>
    </a:accent3>
    <a:accent4>
      <a:srgbClr val="6585CF"/>
    </a:accent4>
    <a:accent5>
      <a:srgbClr val="7E6BC9"/>
    </a:accent5>
    <a:accent6>
      <a:srgbClr val="A379BB"/>
    </a:accent6>
    <a:hlink>
      <a:srgbClr val="410082"/>
    </a:hlink>
    <a:folHlink>
      <a:srgbClr val="932968"/>
    </a:folHlink>
  </a:clrScheme>
</a:themeOverride>
</file>

<file path=ppt/theme/themeOverride4.xml><?xml version="1.0" encoding="utf-8"?>
<a:themeOverride xmlns:a="http://schemas.openxmlformats.org/drawingml/2006/main">
  <a:clrScheme name="Апекс">
    <a:dk1>
      <a:sysClr val="windowText" lastClr="000000"/>
    </a:dk1>
    <a:lt1>
      <a:sysClr val="window" lastClr="FFFFFF"/>
    </a:lt1>
    <a:dk2>
      <a:srgbClr val="69676D"/>
    </a:dk2>
    <a:lt2>
      <a:srgbClr val="C9C2D1"/>
    </a:lt2>
    <a:accent1>
      <a:srgbClr val="CEB966"/>
    </a:accent1>
    <a:accent2>
      <a:srgbClr val="9CB084"/>
    </a:accent2>
    <a:accent3>
      <a:srgbClr val="6BB1C9"/>
    </a:accent3>
    <a:accent4>
      <a:srgbClr val="6585CF"/>
    </a:accent4>
    <a:accent5>
      <a:srgbClr val="7E6BC9"/>
    </a:accent5>
    <a:accent6>
      <a:srgbClr val="A379BB"/>
    </a:accent6>
    <a:hlink>
      <a:srgbClr val="410082"/>
    </a:hlink>
    <a:folHlink>
      <a:srgbClr val="932968"/>
    </a:folHlink>
  </a:clrScheme>
</a:themeOverride>
</file>

<file path=ppt/theme/themeOverride5.xml><?xml version="1.0" encoding="utf-8"?>
<a:themeOverride xmlns:a="http://schemas.openxmlformats.org/drawingml/2006/main">
  <a:clrScheme name="Апекс">
    <a:dk1>
      <a:sysClr val="windowText" lastClr="000000"/>
    </a:dk1>
    <a:lt1>
      <a:sysClr val="window" lastClr="FFFFFF"/>
    </a:lt1>
    <a:dk2>
      <a:srgbClr val="69676D"/>
    </a:dk2>
    <a:lt2>
      <a:srgbClr val="C9C2D1"/>
    </a:lt2>
    <a:accent1>
      <a:srgbClr val="CEB966"/>
    </a:accent1>
    <a:accent2>
      <a:srgbClr val="9CB084"/>
    </a:accent2>
    <a:accent3>
      <a:srgbClr val="6BB1C9"/>
    </a:accent3>
    <a:accent4>
      <a:srgbClr val="6585CF"/>
    </a:accent4>
    <a:accent5>
      <a:srgbClr val="7E6BC9"/>
    </a:accent5>
    <a:accent6>
      <a:srgbClr val="A379BB"/>
    </a:accent6>
    <a:hlink>
      <a:srgbClr val="410082"/>
    </a:hlink>
    <a:folHlink>
      <a:srgbClr val="932968"/>
    </a:folHlink>
  </a:clrScheme>
</a:themeOverride>
</file>

<file path=ppt/theme/themeOverride6.xml><?xml version="1.0" encoding="utf-8"?>
<a:themeOverride xmlns:a="http://schemas.openxmlformats.org/drawingml/2006/main">
  <a:clrScheme name="Апекс">
    <a:dk1>
      <a:sysClr val="windowText" lastClr="000000"/>
    </a:dk1>
    <a:lt1>
      <a:sysClr val="window" lastClr="FFFFFF"/>
    </a:lt1>
    <a:dk2>
      <a:srgbClr val="69676D"/>
    </a:dk2>
    <a:lt2>
      <a:srgbClr val="C9C2D1"/>
    </a:lt2>
    <a:accent1>
      <a:srgbClr val="CEB966"/>
    </a:accent1>
    <a:accent2>
      <a:srgbClr val="9CB084"/>
    </a:accent2>
    <a:accent3>
      <a:srgbClr val="6BB1C9"/>
    </a:accent3>
    <a:accent4>
      <a:srgbClr val="6585CF"/>
    </a:accent4>
    <a:accent5>
      <a:srgbClr val="7E6BC9"/>
    </a:accent5>
    <a:accent6>
      <a:srgbClr val="A379BB"/>
    </a:accent6>
    <a:hlink>
      <a:srgbClr val="410082"/>
    </a:hlink>
    <a:folHlink>
      <a:srgbClr val="932968"/>
    </a:folHlink>
  </a:clrScheme>
</a:themeOverride>
</file>

<file path=ppt/theme/themeOverride7.xml><?xml version="1.0" encoding="utf-8"?>
<a:themeOverride xmlns:a="http://schemas.openxmlformats.org/drawingml/2006/main">
  <a:clrScheme name="Апекс">
    <a:dk1>
      <a:sysClr val="windowText" lastClr="000000"/>
    </a:dk1>
    <a:lt1>
      <a:sysClr val="window" lastClr="FFFFFF"/>
    </a:lt1>
    <a:dk2>
      <a:srgbClr val="69676D"/>
    </a:dk2>
    <a:lt2>
      <a:srgbClr val="C9C2D1"/>
    </a:lt2>
    <a:accent1>
      <a:srgbClr val="CEB966"/>
    </a:accent1>
    <a:accent2>
      <a:srgbClr val="9CB084"/>
    </a:accent2>
    <a:accent3>
      <a:srgbClr val="6BB1C9"/>
    </a:accent3>
    <a:accent4>
      <a:srgbClr val="6585CF"/>
    </a:accent4>
    <a:accent5>
      <a:srgbClr val="7E6BC9"/>
    </a:accent5>
    <a:accent6>
      <a:srgbClr val="A379BB"/>
    </a:accent6>
    <a:hlink>
      <a:srgbClr val="410082"/>
    </a:hlink>
    <a:folHlink>
      <a:srgbClr val="932968"/>
    </a:folHlink>
  </a:clrScheme>
</a:themeOverride>
</file>

<file path=ppt/theme/themeOverride8.xml><?xml version="1.0" encoding="utf-8"?>
<a:themeOverride xmlns:a="http://schemas.openxmlformats.org/drawingml/2006/main">
  <a:clrScheme name="Апекс">
    <a:dk1>
      <a:sysClr val="windowText" lastClr="000000"/>
    </a:dk1>
    <a:lt1>
      <a:sysClr val="window" lastClr="FFFFFF"/>
    </a:lt1>
    <a:dk2>
      <a:srgbClr val="69676D"/>
    </a:dk2>
    <a:lt2>
      <a:srgbClr val="C9C2D1"/>
    </a:lt2>
    <a:accent1>
      <a:srgbClr val="CEB966"/>
    </a:accent1>
    <a:accent2>
      <a:srgbClr val="9CB084"/>
    </a:accent2>
    <a:accent3>
      <a:srgbClr val="6BB1C9"/>
    </a:accent3>
    <a:accent4>
      <a:srgbClr val="6585CF"/>
    </a:accent4>
    <a:accent5>
      <a:srgbClr val="7E6BC9"/>
    </a:accent5>
    <a:accent6>
      <a:srgbClr val="A379BB"/>
    </a:accent6>
    <a:hlink>
      <a:srgbClr val="410082"/>
    </a:hlink>
    <a:folHlink>
      <a:srgbClr val="932968"/>
    </a:folHlink>
  </a:clrScheme>
</a:themeOverride>
</file>

<file path=ppt/theme/themeOverride9.xml><?xml version="1.0" encoding="utf-8"?>
<a:themeOverride xmlns:a="http://schemas.openxmlformats.org/drawingml/2006/main">
  <a:clrScheme name="Апекс">
    <a:dk1>
      <a:sysClr val="windowText" lastClr="000000"/>
    </a:dk1>
    <a:lt1>
      <a:sysClr val="window" lastClr="FFFFFF"/>
    </a:lt1>
    <a:dk2>
      <a:srgbClr val="69676D"/>
    </a:dk2>
    <a:lt2>
      <a:srgbClr val="C9C2D1"/>
    </a:lt2>
    <a:accent1>
      <a:srgbClr val="CEB966"/>
    </a:accent1>
    <a:accent2>
      <a:srgbClr val="9CB084"/>
    </a:accent2>
    <a:accent3>
      <a:srgbClr val="6BB1C9"/>
    </a:accent3>
    <a:accent4>
      <a:srgbClr val="6585CF"/>
    </a:accent4>
    <a:accent5>
      <a:srgbClr val="7E6BC9"/>
    </a:accent5>
    <a:accent6>
      <a:srgbClr val="A379BB"/>
    </a:accent6>
    <a:hlink>
      <a:srgbClr val="410082"/>
    </a:hlink>
    <a:folHlink>
      <a:srgbClr val="93296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304</TotalTime>
  <Words>627</Words>
  <Application>Microsoft Office PowerPoint</Application>
  <PresentationFormat>Экран (4:3)</PresentationFormat>
  <Paragraphs>74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User</dc:creator>
  <cp:lastModifiedBy>Windows User</cp:lastModifiedBy>
  <cp:revision>33</cp:revision>
  <dcterms:created xsi:type="dcterms:W3CDTF">2016-10-10T20:53:15Z</dcterms:created>
  <dcterms:modified xsi:type="dcterms:W3CDTF">2017-09-29T01:46:23Z</dcterms:modified>
</cp:coreProperties>
</file>